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9" r:id="rId8"/>
    <p:sldId id="259" r:id="rId9"/>
    <p:sldId id="264" r:id="rId10"/>
    <p:sldId id="260" r:id="rId11"/>
    <p:sldId id="261" r:id="rId12"/>
    <p:sldId id="262" r:id="rId13"/>
    <p:sldId id="263" r:id="rId14"/>
    <p:sldId id="265" r:id="rId15"/>
    <p:sldId id="266" r:id="rId16"/>
    <p:sldId id="268" r:id="rId1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95EFD-7AAC-FD2E-683D-784F44F243C4}" v="110" dt="2024-12-09T01:07:17.351"/>
    <p1510:client id="{255D23F3-94B0-1C08-1BD8-22E344C5F392}" v="19" dt="2024-12-08T23:37:07.690"/>
    <p1510:client id="{2680FD60-E10C-BCE2-82E9-F3CB267C8881}" v="9" dt="2024-12-09T16:42:31.440"/>
    <p1510:client id="{379D73E4-AC8A-8BC9-8E3C-6016F3751D35}" v="81" dt="2024-12-09T16:59:09.173"/>
    <p1510:client id="{6FF7F182-19E5-8D1E-605C-85B645004D15}" v="69" dt="2024-12-09T02:19:40.855"/>
    <p1510:client id="{757059A4-9263-1A33-9AF8-79C7C1B59599}" v="58" dt="2024-12-09T17:02:12.592"/>
    <p1510:client id="{AF2EFAB2-B864-F8B6-16F4-93F99911910C}" v="105" dt="2024-12-09T16:36:19.843"/>
    <p1510:client id="{BF824055-23A2-2DA2-0892-5C1F89CB0259}" v="198" dt="2024-12-09T14:28:44.375"/>
    <p1510:client id="{CD0FE4E7-536C-0F0C-76F7-46EFDD18F57B}" v="10" dt="2024-12-09T01:34:24.362"/>
    <p1510:client id="{DDD58DDD-13D6-9F62-91AD-945D296AB0D8}" v="485" dt="2024-12-09T16:12:31.040"/>
    <p1510:client id="{EE41EAF9-F03C-92BB-BFB7-BC944F8F2D28}" v="250" dt="2024-12-09T00:15:12.035"/>
    <p1510:client id="{F1CD7FD6-7D0A-2F4D-0648-5909D113A718}" v="1" dt="2024-12-09T16:58:33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E8CE879-C172-4DFC-A7E0-B8E9B2F2D239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This research was used to integrate math, history, and science topics and questions to accurately reflect 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CE879-C172-4DFC-A7E0-B8E9B2F2D239}" type="slidenum">
              <a:rPr lang="ru-RU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096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79613" y="404813"/>
            <a:ext cx="4537075" cy="8937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2000"/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79613" y="1196975"/>
            <a:ext cx="4537075" cy="503238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20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81763" y="115888"/>
            <a:ext cx="1763712" cy="61944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87450" y="115888"/>
            <a:ext cx="5141913" cy="61944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187450" y="836613"/>
            <a:ext cx="3452813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92663" y="836613"/>
            <a:ext cx="3452812" cy="5473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115888"/>
            <a:ext cx="57594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1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7450" y="836613"/>
            <a:ext cx="7058025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36097A-5735-9B46-64FE-0AF7A511CA79}"/>
              </a:ext>
            </a:extLst>
          </p:cNvPr>
          <p:cNvSpPr/>
          <p:nvPr/>
        </p:nvSpPr>
        <p:spPr>
          <a:xfrm>
            <a:off x="2055961" y="3062375"/>
            <a:ext cx="5032076" cy="1308340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84E70D-D286-B3FB-71D9-AA496A88F55C}"/>
              </a:ext>
            </a:extLst>
          </p:cNvPr>
          <p:cNvSpPr/>
          <p:nvPr/>
        </p:nvSpPr>
        <p:spPr>
          <a:xfrm>
            <a:off x="2070339" y="4528867"/>
            <a:ext cx="5032075" cy="2214113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2606" y="3238216"/>
            <a:ext cx="4608414" cy="1295797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altLang="en-US" sz="2000">
                <a:ea typeface="ＭＳ Ｐゴシック" panose="020B0600070205080204" pitchFamily="34" charset="-128"/>
              </a:rPr>
              <a:t>Software Engineering COMP 4110</a:t>
            </a:r>
            <a:br>
              <a:rPr lang="en-US" altLang="en-US" sz="2000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University of Massachusetts Lowell</a:t>
            </a:r>
            <a:br>
              <a:rPr lang="en-US" altLang="en-US" sz="2000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Fall 2024</a:t>
            </a:r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6EBF0-0D36-BE9A-5F58-8174440C5CE9}"/>
              </a:ext>
            </a:extLst>
          </p:cNvPr>
          <p:cNvSpPr txBox="1"/>
          <p:nvPr/>
        </p:nvSpPr>
        <p:spPr>
          <a:xfrm>
            <a:off x="2192051" y="4527589"/>
            <a:ext cx="5448447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Team members: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	Project Manager: James Walsh</a:t>
            </a:r>
            <a:endParaRPr lang="en-US">
              <a:solidFill>
                <a:schemeClr val="bg1"/>
              </a:solidFill>
              <a:cs typeface="Arial"/>
            </a:endParaRP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	Facilitator: Isaiah Andrade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	Customer Liaison: Salwan Sabil</a:t>
            </a: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	Configuration Manager: Gavin Ippolito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232DC-0736-90B2-E82E-339D28B03778}"/>
              </a:ext>
            </a:extLst>
          </p:cNvPr>
          <p:cNvSpPr txBox="1"/>
          <p:nvPr/>
        </p:nvSpPr>
        <p:spPr>
          <a:xfrm>
            <a:off x="2384978" y="6158335"/>
            <a:ext cx="3969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Instructor: </a:t>
            </a:r>
            <a:r>
              <a:rPr lang="en-US" sz="2400">
                <a:solidFill>
                  <a:schemeClr val="bg1"/>
                </a:solidFill>
              </a:rPr>
              <a:t>Dr. James Daly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CB4BE6-BCA1-E47B-7CD2-38B6067FA1D3}"/>
              </a:ext>
            </a:extLst>
          </p:cNvPr>
          <p:cNvSpPr/>
          <p:nvPr/>
        </p:nvSpPr>
        <p:spPr>
          <a:xfrm>
            <a:off x="2774828" y="201282"/>
            <a:ext cx="3579965" cy="2702942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and white image of a car&#10;&#10;Description automatically generated">
            <a:extLst>
              <a:ext uri="{FF2B5EF4-FFF2-40B4-BE49-F238E27FC236}">
                <a16:creationId xmlns:a16="http://schemas.microsoft.com/office/drawing/2014/main" id="{E8779283-53E2-7588-E40B-91B7EF77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359" y="349519"/>
            <a:ext cx="2976628" cy="239840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8D7B-C6C7-A365-1B97-29CFE015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115888"/>
            <a:ext cx="6676793" cy="508000"/>
          </a:xfrm>
        </p:spPr>
        <p:txBody>
          <a:bodyPr/>
          <a:lstStyle/>
          <a:p>
            <a:r>
              <a:rPr lang="en-US">
                <a:cs typeface="Arial"/>
              </a:rPr>
              <a:t>Demonstration: Game Play</a:t>
            </a:r>
            <a:endParaRPr lang="en-US"/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9A46EEC-59F6-B68E-FEF0-D4DEA1A0C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720" y="1325131"/>
            <a:ext cx="7519148" cy="4207235"/>
          </a:xfrm>
        </p:spPr>
      </p:pic>
    </p:spTree>
    <p:extLst>
      <p:ext uri="{BB962C8B-B14F-4D97-AF65-F5344CB8AC3E}">
        <p14:creationId xmlns:p14="http://schemas.microsoft.com/office/powerpoint/2010/main" val="139960510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8D7B-C6C7-A365-1B97-29CFE015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115888"/>
            <a:ext cx="6676793" cy="508000"/>
          </a:xfrm>
        </p:spPr>
        <p:txBody>
          <a:bodyPr/>
          <a:lstStyle/>
          <a:p>
            <a:r>
              <a:rPr lang="en-US">
                <a:cs typeface="Arial"/>
              </a:rPr>
              <a:t>Demonstration: End of Game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0F7EB92-2717-6D09-1A21-CCC8C33E3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422" y="625157"/>
            <a:ext cx="7058025" cy="3120754"/>
          </a:xfrm>
        </p:spPr>
      </p:pic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130858EA-FE0E-34A4-DD11-BAF7774B2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86" y="3873905"/>
            <a:ext cx="5159312" cy="288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6168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8D7B-C6C7-A365-1B97-29CFE015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115888"/>
            <a:ext cx="6676793" cy="508000"/>
          </a:xfrm>
        </p:spPr>
        <p:txBody>
          <a:bodyPr/>
          <a:lstStyle/>
          <a:p>
            <a:r>
              <a:rPr lang="en-US">
                <a:cs typeface="Arial"/>
              </a:rPr>
              <a:t>Demonstration: Video</a:t>
            </a:r>
            <a:endParaRPr lang="en-US"/>
          </a:p>
        </p:txBody>
      </p:sp>
      <p:pic>
        <p:nvPicPr>
          <p:cNvPr id="5" name="FlashCarsDemo">
            <a:hlinkClick r:id="" action="ppaction://media"/>
            <a:extLst>
              <a:ext uri="{FF2B5EF4-FFF2-40B4-BE49-F238E27FC236}">
                <a16:creationId xmlns:a16="http://schemas.microsoft.com/office/drawing/2014/main" id="{EF6A1A5E-6B33-0B9A-C6DF-D84C475F83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298" y="1023304"/>
            <a:ext cx="8551406" cy="48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98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01CA-CDF2-5D0A-1732-4799E4F8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Acknowledgements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FB49-6D5A-FC5E-F51B-826EAD322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We gratefully acknowledge and appreciate the participation of our customer, Dr. Daly from the University of Massachusetts Lowell.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65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913" y="260350"/>
            <a:ext cx="4321175" cy="649288"/>
          </a:xfrm>
        </p:spPr>
        <p:txBody>
          <a:bodyPr/>
          <a:lstStyle/>
          <a:p>
            <a:r>
              <a:rPr lang="en-US" sz="3200">
                <a:latin typeface="Tahoma" charset="0"/>
              </a:rPr>
              <a:t>Project Overview</a:t>
            </a:r>
            <a:endParaRPr lang="uk-UA" sz="320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1146175"/>
            <a:ext cx="6473724" cy="4900613"/>
          </a:xfrm>
        </p:spPr>
        <p:txBody>
          <a:bodyPr/>
          <a:lstStyle/>
          <a:p>
            <a:r>
              <a:rPr lang="en-US" altLang="en-US" sz="2000" err="1">
                <a:ea typeface="ＭＳ Ｐゴシック"/>
              </a:rPr>
              <a:t>FlashCars</a:t>
            </a:r>
            <a:r>
              <a:rPr lang="en-US" altLang="en-US" sz="2000">
                <a:ea typeface="ＭＳ Ｐゴシック"/>
              </a:rPr>
              <a:t> transforms traditional flash card studying methods into an engaging educational trivia game.</a:t>
            </a:r>
          </a:p>
          <a:p>
            <a:r>
              <a:rPr lang="en-US" altLang="en-US" sz="2000">
                <a:ea typeface="ＭＳ Ｐゴシック"/>
              </a:rPr>
              <a:t>Players answer questions correctly to advance in a competitive car race.</a:t>
            </a:r>
            <a:endParaRPr lang="en-US" altLang="en-US" sz="2000">
              <a:ea typeface="ＭＳ Ｐゴシック"/>
              <a:cs typeface="Arial"/>
            </a:endParaRPr>
          </a:p>
          <a:p>
            <a:r>
              <a:rPr lang="en-US" altLang="en-US" sz="2000" b="0">
                <a:ea typeface="ＭＳ Ｐゴシック"/>
              </a:rPr>
              <a:t>Traditional studying methods can feel uninspiring for students.</a:t>
            </a:r>
            <a:endParaRPr lang="en-US" altLang="en-US" sz="2000" b="0">
              <a:ea typeface="ＭＳ Ｐゴシック"/>
              <a:cs typeface="Arial"/>
            </a:endParaRPr>
          </a:p>
          <a:p>
            <a:r>
              <a:rPr lang="en-US" altLang="en-US" sz="2000" b="0" err="1">
                <a:ea typeface="ＭＳ Ｐゴシック"/>
              </a:rPr>
              <a:t>FlashCars</a:t>
            </a:r>
            <a:r>
              <a:rPr lang="en-US" altLang="en-US" sz="2000" b="0">
                <a:ea typeface="ＭＳ Ｐゴシック"/>
              </a:rPr>
              <a:t> addresses this by:</a:t>
            </a:r>
            <a:endParaRPr lang="en-US" altLang="en-US" sz="2000">
              <a:latin typeface="Arial"/>
              <a:ea typeface="ＭＳ Ｐゴシック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altLang="ko-KR" sz="1600">
                <a:latin typeface="Arial"/>
                <a:ea typeface="ＭＳ Ｐゴシック"/>
                <a:cs typeface="Arial"/>
              </a:rPr>
              <a:t>Making learning more interactive.</a:t>
            </a:r>
            <a:endParaRPr lang="en-US" altLang="en-US" sz="1600">
              <a:latin typeface="Arial"/>
              <a:ea typeface="ＭＳ Ｐゴシック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altLang="ko-KR" sz="1600">
                <a:latin typeface="Arial"/>
                <a:ea typeface="ＭＳ Ｐゴシック"/>
                <a:cs typeface="Arial"/>
              </a:rPr>
              <a:t>Help students retain knowledge better by combining learning with play.</a:t>
            </a:r>
            <a:endParaRPr lang="en-US" altLang="en-US" sz="1600" b="0">
              <a:latin typeface="Arial"/>
              <a:ea typeface="ＭＳ Ｐゴシック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altLang="ko-KR" sz="1600">
                <a:latin typeface="Arial"/>
                <a:ea typeface="ＭＳ Ｐゴシック"/>
                <a:cs typeface="Arial"/>
              </a:rPr>
              <a:t>Encourage study habits through a creative racing mechanic.</a:t>
            </a:r>
            <a:endParaRPr lang="en-US" altLang="en-US" sz="1600">
              <a:latin typeface="Arial"/>
              <a:ea typeface="ＭＳ Ｐゴシック"/>
              <a:cs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altLang="ko-KR" sz="2000">
              <a:latin typeface="Verdana" pitchFamily="34" charset="0"/>
              <a:ea typeface="굴림" charset="-127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88913"/>
            <a:ext cx="7056438" cy="723900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Overview of Features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1052513"/>
            <a:ext cx="7056438" cy="5473700"/>
          </a:xfrm>
        </p:spPr>
        <p:txBody>
          <a:bodyPr/>
          <a:lstStyle/>
          <a:p>
            <a:r>
              <a:rPr lang="en-US" sz="2000">
                <a:solidFill>
                  <a:schemeClr val="tx2"/>
                </a:solidFill>
              </a:rPr>
              <a:t>Users get started by selecting a difficulty level (easy or hard) and a subject (math, science, or history) through on-screen buttons. After making their choices, they can click a button to display the game screen.</a:t>
            </a:r>
            <a:endParaRPr lang="en-US" sz="2000">
              <a:solidFill>
                <a:schemeClr val="tx2"/>
              </a:solidFill>
              <a:cs typeface="Arial"/>
            </a:endParaRPr>
          </a:p>
          <a:p>
            <a:r>
              <a:rPr lang="en-US" sz="2000">
                <a:solidFill>
                  <a:schemeClr val="tx2"/>
                </a:solidFill>
              </a:rPr>
              <a:t>Upon starting the game, a question is displayed at the top of the screen with answer options below and the player's car on the track above the questions. </a:t>
            </a:r>
            <a:endParaRPr lang="en-US" sz="2000">
              <a:solidFill>
                <a:schemeClr val="tx2"/>
              </a:solidFill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sz="1600">
                <a:solidFill>
                  <a:schemeClr val="tx2"/>
                </a:solidFill>
              </a:rPr>
              <a:t>Correct answers move the car forward, while incorrect answers leave it in place. </a:t>
            </a:r>
            <a:endParaRPr lang="en-US" sz="1600" b="0">
              <a:solidFill>
                <a:schemeClr val="tx2"/>
              </a:solidFill>
            </a:endParaRPr>
          </a:p>
          <a:p>
            <a:pPr lvl="1">
              <a:buFont typeface="Courier New"/>
              <a:buChar char="o"/>
            </a:pPr>
            <a:r>
              <a:rPr lang="en-US" sz="1600">
                <a:solidFill>
                  <a:schemeClr val="tx2"/>
                </a:solidFill>
                <a:cs typeface="Arial"/>
              </a:rPr>
              <a:t>The user is competing against a CPU opponent that is also moving towards the finish line.</a:t>
            </a:r>
          </a:p>
          <a:p>
            <a:pPr lvl="1">
              <a:buFont typeface="Courier New"/>
              <a:buChar char="o"/>
            </a:pPr>
            <a:r>
              <a:rPr lang="en-US" sz="1600">
                <a:solidFill>
                  <a:schemeClr val="tx2"/>
                </a:solidFill>
              </a:rPr>
              <a:t>The game ends once either vehicle reaches the finish line.</a:t>
            </a:r>
            <a:endParaRPr lang="en-US" sz="1600" b="0">
              <a:solidFill>
                <a:schemeClr val="tx2"/>
              </a:solidFill>
              <a:cs typeface="Arial"/>
            </a:endParaRPr>
          </a:p>
          <a:p>
            <a:r>
              <a:rPr lang="en-US" sz="2000">
                <a:solidFill>
                  <a:schemeClr val="tx2"/>
                </a:solidFill>
              </a:rPr>
              <a:t>Users can also create an account by providing a username and password. The username will be displayed on screen once logged in.</a:t>
            </a:r>
            <a:endParaRPr lang="en-US" sz="2000">
              <a:solidFill>
                <a:schemeClr val="tx2"/>
              </a:solidFill>
              <a:cs typeface="Arial"/>
            </a:endParaRPr>
          </a:p>
          <a:p>
            <a:endParaRPr lang="en-US" sz="200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FF964-B531-0F90-8C7F-A4243E0C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6374-05DE-1E43-BEB9-5E63F522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>
                <a:cs typeface="Arial"/>
              </a:rPr>
              <a:t>Some improvements for the future include: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Hide password while typing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Require strong passwords and unique usernames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Audio feedback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Screen to view statistics/account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Option to delete/modify account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Option for user to input their own questions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More premade question sets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Option to type in answers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Option to select vehicle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Changes in speed based on correct/incorrect answers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Hints for questions answered incorrectly</a:t>
            </a: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UI modifications</a:t>
            </a:r>
          </a:p>
          <a:p>
            <a:pPr marL="457200" lvl="1" indent="0">
              <a:buNone/>
            </a:pPr>
            <a:endParaRPr lang="en-US" sz="1600">
              <a:cs typeface="Arial"/>
            </a:endParaRPr>
          </a:p>
          <a:p>
            <a:pPr lvl="1">
              <a:buFont typeface="Courier New"/>
              <a:buChar char="o"/>
            </a:pPr>
            <a:endParaRPr lang="en-US" sz="1600" b="0">
              <a:cs typeface="Arial"/>
            </a:endParaRPr>
          </a:p>
          <a:p>
            <a:pPr lvl="1">
              <a:buFont typeface="Courier New"/>
              <a:buChar char="o"/>
            </a:pPr>
            <a:endParaRPr lang="en-US" sz="1600" b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13196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FD28-6777-8753-CD72-F0AAA3EAC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7790-2617-A496-61A6-15FA661A7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>
                <a:cs typeface="Arial"/>
              </a:rPr>
              <a:t>To ensure </a:t>
            </a:r>
            <a:r>
              <a:rPr lang="en-US" sz="2000" err="1">
                <a:cs typeface="Arial"/>
              </a:rPr>
              <a:t>FlashCars</a:t>
            </a:r>
            <a:r>
              <a:rPr lang="en-US" sz="2000">
                <a:cs typeface="Arial"/>
              </a:rPr>
              <a:t> aligns with key educational standards for 4th and 5th graders, resources such as the Massachusetts Department of Education and Common Core State Standards were utilized.</a:t>
            </a:r>
            <a:endParaRPr lang="en-US">
              <a:cs typeface="Arial"/>
            </a:endParaRPr>
          </a:p>
          <a:p>
            <a:r>
              <a:rPr lang="en-US" sz="2000">
                <a:cs typeface="Arial"/>
              </a:rPr>
              <a:t>Extensive research of educational content was applied to integrate math, history, and science topics and questions to accurately reflect the 4th and 5th-grade curriculum standards.</a:t>
            </a:r>
            <a:endParaRPr lang="en-US"/>
          </a:p>
          <a:p>
            <a:pPr marL="0" indent="0">
              <a:buNone/>
            </a:pPr>
            <a:endParaRPr lang="en-US" sz="2000">
              <a:cs typeface="Arial"/>
            </a:endParaRPr>
          </a:p>
          <a:p>
            <a:r>
              <a:rPr lang="en-US" sz="2000">
                <a:cs typeface="Arial"/>
              </a:rPr>
              <a:t>Project Constraints:</a:t>
            </a:r>
            <a:endParaRPr lang="en-US"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Constraint 1: Target system must be a laptop or desktop with a keyboard and mouse.</a:t>
            </a:r>
            <a:endParaRPr lang="en-US"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Constraint 2: Hardware requirements include 16 GB of RAM, 100 GB SSD, and a GPU with 1 GB memory.</a:t>
            </a:r>
            <a:endParaRPr lang="en-US" sz="1600" b="0"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sz="1600">
                <a:cs typeface="Arial"/>
              </a:rPr>
              <a:t>Constraint 3: The game requires the latest version of Unity and an internet connection for initial setup.</a:t>
            </a:r>
            <a:endParaRPr lang="en-US" sz="1600" b="0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708357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B2E2-9D03-ADB8-38E9-4742C3AF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115888"/>
            <a:ext cx="5759450" cy="508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Use-Case Diagram</a:t>
            </a:r>
          </a:p>
        </p:txBody>
      </p:sp>
      <p:pic>
        <p:nvPicPr>
          <p:cNvPr id="5" name="Content Placeholder 4" descr="A diagram of a person with text&#10;&#10;Description automatically generated">
            <a:extLst>
              <a:ext uri="{FF2B5EF4-FFF2-40B4-BE49-F238E27FC236}">
                <a16:creationId xmlns:a16="http://schemas.microsoft.com/office/drawing/2014/main" id="{A3F56EBD-C94F-F831-37CF-18BFD08B1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" b="25939"/>
          <a:stretch/>
        </p:blipFill>
        <p:spPr>
          <a:xfrm>
            <a:off x="1187450" y="836613"/>
            <a:ext cx="7058025" cy="5473700"/>
          </a:xfrm>
          <a:noFill/>
        </p:spPr>
      </p:pic>
    </p:spTree>
    <p:extLst>
      <p:ext uri="{BB962C8B-B14F-4D97-AF65-F5344CB8AC3E}">
        <p14:creationId xmlns:p14="http://schemas.microsoft.com/office/powerpoint/2010/main" val="283094819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8D7B-C6C7-A365-1B97-29CFE015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115888"/>
            <a:ext cx="6676793" cy="508000"/>
          </a:xfrm>
        </p:spPr>
        <p:txBody>
          <a:bodyPr/>
          <a:lstStyle/>
          <a:p>
            <a:r>
              <a:rPr lang="en-US">
                <a:cs typeface="Arial"/>
              </a:rPr>
              <a:t>Demonstration: Creating an Account</a:t>
            </a:r>
            <a:endParaRPr lang="en-US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4F5D5D0-FF64-8172-69B7-67B8FA8B5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381" y="1326724"/>
            <a:ext cx="7592733" cy="4208956"/>
          </a:xfrm>
        </p:spPr>
      </p:pic>
    </p:spTree>
    <p:extLst>
      <p:ext uri="{BB962C8B-B14F-4D97-AF65-F5344CB8AC3E}">
        <p14:creationId xmlns:p14="http://schemas.microsoft.com/office/powerpoint/2010/main" val="292171879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8D7B-C6C7-A365-1B97-29CFE015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115888"/>
            <a:ext cx="6676793" cy="508000"/>
          </a:xfrm>
        </p:spPr>
        <p:txBody>
          <a:bodyPr/>
          <a:lstStyle/>
          <a:p>
            <a:r>
              <a:rPr lang="en-US">
                <a:cs typeface="Arial"/>
              </a:rPr>
              <a:t>Demonstration: Sign in</a:t>
            </a:r>
            <a:endParaRPr lang="en-US"/>
          </a:p>
        </p:txBody>
      </p:sp>
      <p:pic>
        <p:nvPicPr>
          <p:cNvPr id="9" name="Content Placeholder 8" descr="A screen shot of a login screen&#10;&#10;Description automatically generated">
            <a:extLst>
              <a:ext uri="{FF2B5EF4-FFF2-40B4-BE49-F238E27FC236}">
                <a16:creationId xmlns:a16="http://schemas.microsoft.com/office/drawing/2014/main" id="{AA0C7300-A5FF-4CBF-E5B4-2D3BF6EC7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115" y="1384256"/>
            <a:ext cx="7357265" cy="4084079"/>
          </a:xfrm>
        </p:spPr>
      </p:pic>
    </p:spTree>
    <p:extLst>
      <p:ext uri="{BB962C8B-B14F-4D97-AF65-F5344CB8AC3E}">
        <p14:creationId xmlns:p14="http://schemas.microsoft.com/office/powerpoint/2010/main" val="41939231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8D7B-C6C7-A365-1B97-29CFE0159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115888"/>
            <a:ext cx="6676793" cy="508000"/>
          </a:xfrm>
        </p:spPr>
        <p:txBody>
          <a:bodyPr/>
          <a:lstStyle/>
          <a:p>
            <a:r>
              <a:rPr lang="en-US">
                <a:cs typeface="Arial"/>
              </a:rPr>
              <a:t>Demonstration: Main Menu</a:t>
            </a:r>
            <a:endParaRPr lang="en-US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4B7EF2-C0B5-D84C-ACF0-3911F0C2C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248" y="1363450"/>
            <a:ext cx="7474999" cy="4130595"/>
          </a:xfrm>
        </p:spPr>
      </p:pic>
    </p:spTree>
    <p:extLst>
      <p:ext uri="{BB962C8B-B14F-4D97-AF65-F5344CB8AC3E}">
        <p14:creationId xmlns:p14="http://schemas.microsoft.com/office/powerpoint/2010/main" val="180254009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000000"/>
      </a:dk2>
      <a:lt2>
        <a:srgbClr val="043000"/>
      </a:lt2>
      <a:accent1>
        <a:srgbClr val="33A900"/>
      </a:accent1>
      <a:accent2>
        <a:srgbClr val="525B56"/>
      </a:accent2>
      <a:accent3>
        <a:srgbClr val="FFFFFF"/>
      </a:accent3>
      <a:accent4>
        <a:srgbClr val="404040"/>
      </a:accent4>
      <a:accent5>
        <a:srgbClr val="ADD1AA"/>
      </a:accent5>
      <a:accent6>
        <a:srgbClr val="49524D"/>
      </a:accent6>
      <a:hlink>
        <a:srgbClr val="747D79"/>
      </a:hlink>
      <a:folHlink>
        <a:srgbClr val="EAEAEA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FF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6E6046"/>
        </a:lt2>
        <a:accent1>
          <a:srgbClr val="B69E77"/>
        </a:accent1>
        <a:accent2>
          <a:srgbClr val="9E280E"/>
        </a:accent2>
        <a:accent3>
          <a:srgbClr val="FFFFFF"/>
        </a:accent3>
        <a:accent4>
          <a:srgbClr val="404040"/>
        </a:accent4>
        <a:accent5>
          <a:srgbClr val="D7CCBD"/>
        </a:accent5>
        <a:accent6>
          <a:srgbClr val="8F230C"/>
        </a:accent6>
        <a:hlink>
          <a:srgbClr val="E1C6A4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532F3C"/>
        </a:lt2>
        <a:accent1>
          <a:srgbClr val="CDC09A"/>
        </a:accent1>
        <a:accent2>
          <a:srgbClr val="AC9F55"/>
        </a:accent2>
        <a:accent3>
          <a:srgbClr val="FFFFFF"/>
        </a:accent3>
        <a:accent4>
          <a:srgbClr val="404040"/>
        </a:accent4>
        <a:accent5>
          <a:srgbClr val="E3DCCA"/>
        </a:accent5>
        <a:accent6>
          <a:srgbClr val="9B904C"/>
        </a:accent6>
        <a:hlink>
          <a:srgbClr val="DBD3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064300"/>
        </a:lt2>
        <a:accent1>
          <a:srgbClr val="AC927F"/>
        </a:accent1>
        <a:accent2>
          <a:srgbClr val="3AAE00"/>
        </a:accent2>
        <a:accent3>
          <a:srgbClr val="FFFFFF"/>
        </a:accent3>
        <a:accent4>
          <a:srgbClr val="404040"/>
        </a:accent4>
        <a:accent5>
          <a:srgbClr val="D2C7C0"/>
        </a:accent5>
        <a:accent6>
          <a:srgbClr val="349D00"/>
        </a:accent6>
        <a:hlink>
          <a:srgbClr val="D2B8A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033100"/>
        </a:lt2>
        <a:accent1>
          <a:srgbClr val="2F9400"/>
        </a:accent1>
        <a:accent2>
          <a:srgbClr val="6C838B"/>
        </a:accent2>
        <a:accent3>
          <a:srgbClr val="FFFFFF"/>
        </a:accent3>
        <a:accent4>
          <a:srgbClr val="404040"/>
        </a:accent4>
        <a:accent5>
          <a:srgbClr val="ADC8AA"/>
        </a:accent5>
        <a:accent6>
          <a:srgbClr val="61767D"/>
        </a:accent6>
        <a:hlink>
          <a:srgbClr val="996E68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063B00"/>
        </a:lt2>
        <a:accent1>
          <a:srgbClr val="33A800"/>
        </a:accent1>
        <a:accent2>
          <a:srgbClr val="B26D33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A1622D"/>
        </a:accent6>
        <a:hlink>
          <a:srgbClr val="CE793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DC888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224700"/>
        </a:lt2>
        <a:accent1>
          <a:srgbClr val="68A500"/>
        </a:accent1>
        <a:accent2>
          <a:srgbClr val="8CB400"/>
        </a:accent2>
        <a:accent3>
          <a:srgbClr val="FFFFFF"/>
        </a:accent3>
        <a:accent4>
          <a:srgbClr val="404040"/>
        </a:accent4>
        <a:accent5>
          <a:srgbClr val="B9CFAA"/>
        </a:accent5>
        <a:accent6>
          <a:srgbClr val="7EA300"/>
        </a:accent6>
        <a:hlink>
          <a:srgbClr val="C0C42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265400"/>
        </a:lt2>
        <a:accent1>
          <a:srgbClr val="37A091"/>
        </a:accent1>
        <a:accent2>
          <a:srgbClr val="CC8587"/>
        </a:accent2>
        <a:accent3>
          <a:srgbClr val="FFFFFF"/>
        </a:accent3>
        <a:accent4>
          <a:srgbClr val="404040"/>
        </a:accent4>
        <a:accent5>
          <a:srgbClr val="AECDC7"/>
        </a:accent5>
        <a:accent6>
          <a:srgbClr val="B9787A"/>
        </a:accent6>
        <a:hlink>
          <a:srgbClr val="FCE46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546715"/>
        </a:lt2>
        <a:accent1>
          <a:srgbClr val="EF733A"/>
        </a:accent1>
        <a:accent2>
          <a:srgbClr val="C1D72E"/>
        </a:accent2>
        <a:accent3>
          <a:srgbClr val="FFFFFF"/>
        </a:accent3>
        <a:accent4>
          <a:srgbClr val="404040"/>
        </a:accent4>
        <a:accent5>
          <a:srgbClr val="F6BCAE"/>
        </a:accent5>
        <a:accent6>
          <a:srgbClr val="AFC329"/>
        </a:accent6>
        <a:hlink>
          <a:srgbClr val="F1954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406910"/>
        </a:lt2>
        <a:accent1>
          <a:srgbClr val="D04611"/>
        </a:accent1>
        <a:accent2>
          <a:srgbClr val="77BB0F"/>
        </a:accent2>
        <a:accent3>
          <a:srgbClr val="FFFFFF"/>
        </a:accent3>
        <a:accent4>
          <a:srgbClr val="404040"/>
        </a:accent4>
        <a:accent5>
          <a:srgbClr val="E4B0AA"/>
        </a:accent5>
        <a:accent6>
          <a:srgbClr val="6BA90C"/>
        </a:accent6>
        <a:hlink>
          <a:srgbClr val="6CA2C7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000000"/>
        </a:dk2>
        <a:lt2>
          <a:srgbClr val="102214"/>
        </a:lt2>
        <a:accent1>
          <a:srgbClr val="457136"/>
        </a:accent1>
        <a:accent2>
          <a:srgbClr val="599B51"/>
        </a:accent2>
        <a:accent3>
          <a:srgbClr val="FFFFFF"/>
        </a:accent3>
        <a:accent4>
          <a:srgbClr val="404040"/>
        </a:accent4>
        <a:accent5>
          <a:srgbClr val="B0BBAE"/>
        </a:accent5>
        <a:accent6>
          <a:srgbClr val="508C49"/>
        </a:accent6>
        <a:hlink>
          <a:srgbClr val="78A55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000000"/>
        </a:dk2>
        <a:lt2>
          <a:srgbClr val="043000"/>
        </a:lt2>
        <a:accent1>
          <a:srgbClr val="33A900"/>
        </a:accent1>
        <a:accent2>
          <a:srgbClr val="525B56"/>
        </a:accent2>
        <a:accent3>
          <a:srgbClr val="FFFFFF"/>
        </a:accent3>
        <a:accent4>
          <a:srgbClr val="404040"/>
        </a:accent4>
        <a:accent5>
          <a:srgbClr val="ADD1AA"/>
        </a:accent5>
        <a:accent6>
          <a:srgbClr val="49524D"/>
        </a:accent6>
        <a:hlink>
          <a:srgbClr val="747D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3f89e6-0752-422b-a510-e8b14d2d89a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82EB080D458843B73A8BDD23C607E7" ma:contentTypeVersion="11" ma:contentTypeDescription="Create a new document." ma:contentTypeScope="" ma:versionID="b5d0e6fc05841edbea3682114a94a718">
  <xsd:schema xmlns:xsd="http://www.w3.org/2001/XMLSchema" xmlns:xs="http://www.w3.org/2001/XMLSchema" xmlns:p="http://schemas.microsoft.com/office/2006/metadata/properties" xmlns:ns3="8d3f89e6-0752-422b-a510-e8b14d2d89ae" xmlns:ns4="80ce3748-2261-4429-a341-0a2ffdebaba9" targetNamespace="http://schemas.microsoft.com/office/2006/metadata/properties" ma:root="true" ma:fieldsID="1cb0958fd2a8ea5e733f2bdb93e786ee" ns3:_="" ns4:_="">
    <xsd:import namespace="8d3f89e6-0752-422b-a510-e8b14d2d89ae"/>
    <xsd:import namespace="80ce3748-2261-4429-a341-0a2ffdebab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3f89e6-0752-422b-a510-e8b14d2d89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ce3748-2261-4429-a341-0a2ffdebaba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2A93D8-796D-4C3D-A2F6-5937F2209618}">
  <ds:schemaRefs>
    <ds:schemaRef ds:uri="80ce3748-2261-4429-a341-0a2ffdebaba9"/>
    <ds:schemaRef ds:uri="8d3f89e6-0752-422b-a510-e8b14d2d89a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8533244-9317-47DE-95F6-B438C1843C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32D40E-806E-4792-852D-932F4F0DA67C}">
  <ds:schemaRefs>
    <ds:schemaRef ds:uri="80ce3748-2261-4429-a341-0a2ffdebaba9"/>
    <ds:schemaRef ds:uri="8d3f89e6-0752-422b-a510-e8b14d2d89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template</vt:lpstr>
      <vt:lpstr>PowerPoint Presentation</vt:lpstr>
      <vt:lpstr>Project Overview</vt:lpstr>
      <vt:lpstr>Overview of Features</vt:lpstr>
      <vt:lpstr>Future Work</vt:lpstr>
      <vt:lpstr>Domain Research</vt:lpstr>
      <vt:lpstr>Use-Case Diagram</vt:lpstr>
      <vt:lpstr>Demonstration: Creating an Account</vt:lpstr>
      <vt:lpstr>Demonstration: Sign in</vt:lpstr>
      <vt:lpstr>Demonstration: Main Menu</vt:lpstr>
      <vt:lpstr>Demonstration: Game Play</vt:lpstr>
      <vt:lpstr>Demonstration: End of Game</vt:lpstr>
      <vt:lpstr>Demonstration: Video</vt:lpstr>
      <vt:lpstr>Acknowledgements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revision>2</cp:revision>
  <dcterms:created xsi:type="dcterms:W3CDTF">2006-06-13T13:03:30Z</dcterms:created>
  <dcterms:modified xsi:type="dcterms:W3CDTF">2024-12-09T20:29:51Z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0x010100CA82EB080D458843B73A8BDD23C607E7</vt:lpwstr>
  </property>
</Properties>
</file>